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82" r:id="rId10"/>
    <p:sldId id="28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8" r:id="rId20"/>
    <p:sldId id="279" r:id="rId21"/>
    <p:sldId id="280" r:id="rId22"/>
    <p:sldId id="281" r:id="rId23"/>
    <p:sldId id="272" r:id="rId24"/>
    <p:sldId id="273" r:id="rId25"/>
    <p:sldId id="274" r:id="rId26"/>
    <p:sldId id="275" r:id="rId27"/>
    <p:sldId id="276" r:id="rId28"/>
    <p:sldId id="277" r:id="rId29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31"/>
      <p:bold r:id="rId32"/>
      <p:italic r:id="rId33"/>
      <p:boldItalic r:id="rId34"/>
    </p:embeddedFont>
    <p:embeddedFont>
      <p:font typeface="Nunito" panose="020B0604020202020204" charset="0"/>
      <p:regular r:id="rId35"/>
      <p:bold r:id="rId36"/>
      <p:italic r:id="rId37"/>
      <p:boldItalic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A60AE86-4546-4ABF-85BC-F117E3EF64DB}" v="3" dt="2019-11-02T04:47:15.68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634"/>
    <p:restoredTop sz="94652"/>
  </p:normalViewPr>
  <p:slideViewPr>
    <p:cSldViewPr snapToGrid="0">
      <p:cViewPr varScale="1">
        <p:scale>
          <a:sx n="77" d="100"/>
          <a:sy n="77" d="100"/>
        </p:scale>
        <p:origin x="76" y="14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707b639d7d_0_2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707b639d7d_0_2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65a3faaabf_8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65a3faaabf_8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65a3faaabf_8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65a3faaabf_8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707b639d7d_0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707b639d7d_0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707b639d7d_0_2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707b639d7d_0_2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707b639d7d_0_2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707b639d7d_0_2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65a3faaabf_16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65a3faaabf_16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65a3faaabf_5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65a3faaabf_5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65a3faaabf_8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65a3faaabf_8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707b639d7d_0_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707b639d7d_0_2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707b639d7d_0_2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707b639d7d_0_2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707b639d7d_0_2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707b639d7d_0_2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707b639d7d_0_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707b639d7d_0_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707b639d7d_0_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707b639d7d_0_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707b639d7d_0_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707b639d7d_0_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707b639d7d_0_2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707b639d7d_0_2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707b639d7d_0_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707b639d7d_0_2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707b639d7d_0_2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707b639d7d_0_2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707b639d7d_0_2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707b639d7d_0_2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707b639d7d_0_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707b639d7d_0_2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707b639d7d_0_2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707b639d7d_0_2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6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" name="Google Shape;34;p2"/>
          <p:cNvSpPr txBox="1">
            <a:spLocks noGrp="1"/>
          </p:cNvSpPr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endParaRPr/>
          </a:p>
        </p:txBody>
      </p:sp>
      <p:sp>
        <p:nvSpPr>
          <p:cNvPr id="35" name="Google Shape;35;p2"/>
          <p:cNvSpPr txBox="1">
            <a:spLocks noGrp="1"/>
          </p:cNvSpPr>
          <p:nvPr>
            <p:ph type="subTitle" idx="1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2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9" name="Google Shape;119;p11"/>
          <p:cNvSpPr txBox="1">
            <a:spLocks noGrp="1"/>
          </p:cNvSpPr>
          <p:nvPr>
            <p:ph type="title" hasCustomPrompt="1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>
            <a:spLocks noGrp="1"/>
          </p:cNvSpPr>
          <p:nvPr>
            <p:ph type="body" idx="1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ctr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ctr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ctr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ctr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ctr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1" name="Google Shape;121;p11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3"/>
        </a:solid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" name="Google Shape;39;p3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Google Shape;4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" name="Google Shape;47;p3"/>
          <p:cNvSpPr txBox="1">
            <a:spLocks noGrp="1"/>
          </p:cNvSpPr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3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chemeClr val="dk2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4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54" name="Google Shape;54;p4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solidFill>
          <a:schemeClr val="dk2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5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61" name="Google Shape;61;p5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2" name="Google Shape;62;p5"/>
          <p:cNvSpPr txBox="1">
            <a:spLocks noGrp="1"/>
          </p:cNvSpPr>
          <p:nvPr>
            <p:ph type="body" idx="2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3" name="Google Shape;63;p5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solidFill>
          <a:schemeClr val="dk2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6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69" name="Google Shape;69;p6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accent3"/>
        </a:solid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7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75" name="Google Shape;75;p7"/>
          <p:cNvSpPr txBox="1">
            <a:spLocks noGrp="1"/>
          </p:cNvSpPr>
          <p:nvPr>
            <p:ph type="body" idx="1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76" name="Google Shape;76;p7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1"/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3" name="Google Shape;93;p8"/>
          <p:cNvSpPr txBox="1">
            <a:spLocks noGrp="1"/>
          </p:cNvSpPr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94" name="Google Shape;94;p8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dk2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9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00" name="Google Shape;100;p9"/>
          <p:cNvSpPr txBox="1">
            <a:spLocks noGrp="1"/>
          </p:cNvSpPr>
          <p:nvPr>
            <p:ph type="subTitle" idx="1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1" name="Google Shape;101;p9"/>
          <p:cNvSpPr txBox="1">
            <a:spLocks noGrp="1"/>
          </p:cNvSpPr>
          <p:nvPr>
            <p:ph type="body" idx="2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02" name="Google Shape;102;p9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solidFill>
          <a:schemeClr val="accent1"/>
        </a:solid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10"/>
          <p:cNvSpPr txBox="1">
            <a:spLocks noGrp="1"/>
          </p:cNvSpPr>
          <p:nvPr>
            <p:ph type="body" idx="1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8" name="Google Shape;108;p10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hift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MWTBxPudQig" TargetMode="External"/><Relationship Id="rId7" Type="http://schemas.openxmlformats.org/officeDocument/2006/relationships/hyperlink" Target="https://youtu.be/rYEDA3JcQqw?t=44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youtu.be/ZoG5jJ3E8rg?t=11" TargetMode="External"/><Relationship Id="rId5" Type="http://schemas.openxmlformats.org/officeDocument/2006/relationships/hyperlink" Target="https://youtu.be/E1mU6h4Xdxc?t=69" TargetMode="External"/><Relationship Id="rId4" Type="http://schemas.openxmlformats.org/officeDocument/2006/relationships/hyperlink" Target="https://youtu.be/lXcX5llJeko?t=39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hamer90811/chord_progression_assistant/blob/master/main.py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414AFC3A-AAF7-4A63-8F9A-03228C750E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28" name="Google Shape;128;p13"/>
          <p:cNvSpPr txBox="1">
            <a:spLocks noGrp="1"/>
          </p:cNvSpPr>
          <p:nvPr>
            <p:ph type="ctrTitle"/>
          </p:nvPr>
        </p:nvSpPr>
        <p:spPr>
          <a:xfrm>
            <a:off x="1858703" y="1193983"/>
            <a:ext cx="5361300" cy="144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tx1"/>
                </a:solidFill>
              </a:rPr>
              <a:t>Musical Chord Progression Analysis </a:t>
            </a:r>
            <a:endParaRPr b="1" dirty="0">
              <a:solidFill>
                <a:schemeClr val="tx1"/>
              </a:solidFill>
            </a:endParaRPr>
          </a:p>
        </p:txBody>
      </p:sp>
      <p:sp>
        <p:nvSpPr>
          <p:cNvPr id="129" name="Google Shape;129;p13"/>
          <p:cNvSpPr txBox="1">
            <a:spLocks noGrp="1"/>
          </p:cNvSpPr>
          <p:nvPr>
            <p:ph type="subTitle" idx="1"/>
          </p:nvPr>
        </p:nvSpPr>
        <p:spPr>
          <a:xfrm>
            <a:off x="-1185063" y="3574766"/>
            <a:ext cx="5361300" cy="52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bg2">
                    <a:lumMod val="50000"/>
                  </a:schemeClr>
                </a:solidFill>
              </a:rPr>
              <a:t>Thomas Burless</a:t>
            </a:r>
            <a:endParaRPr b="1" dirty="0">
              <a:solidFill>
                <a:schemeClr val="bg2">
                  <a:lumMod val="50000"/>
                </a:schemeClr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bg2">
                    <a:lumMod val="50000"/>
                  </a:schemeClr>
                </a:solidFill>
              </a:rPr>
              <a:t>John Culhane</a:t>
            </a:r>
            <a:endParaRPr b="1" dirty="0">
              <a:solidFill>
                <a:schemeClr val="bg2">
                  <a:lumMod val="50000"/>
                </a:schemeClr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bg2">
                    <a:lumMod val="50000"/>
                  </a:schemeClr>
                </a:solidFill>
              </a:rPr>
              <a:t>Mario Iglesias</a:t>
            </a:r>
            <a:endParaRPr b="1" dirty="0">
              <a:solidFill>
                <a:schemeClr val="bg2">
                  <a:lumMod val="50000"/>
                </a:schemeClr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bg2">
                    <a:lumMod val="50000"/>
                  </a:schemeClr>
                </a:solidFill>
              </a:rPr>
              <a:t>Janice Javier</a:t>
            </a:r>
            <a:endParaRPr b="1" dirty="0">
              <a:solidFill>
                <a:schemeClr val="bg2">
                  <a:lumMod val="50000"/>
                </a:schemeClr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bg2">
                    <a:lumMod val="50000"/>
                  </a:schemeClr>
                </a:solidFill>
              </a:rPr>
              <a:t>Morgan Tosini</a:t>
            </a:r>
            <a:endParaRPr b="1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7D1952-C90D-4C4A-8FB4-5C01CAC86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Spotify Search Call</a:t>
            </a:r>
          </a:p>
        </p:txBody>
      </p:sp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AC27CA02-B0DF-4036-B0D5-3EE66BB25C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150" y="1620982"/>
            <a:ext cx="3818268" cy="3108960"/>
          </a:xfrm>
          <a:prstGeom prst="rect">
            <a:avLst/>
          </a:prstGeom>
        </p:spPr>
      </p:pic>
      <p:pic>
        <p:nvPicPr>
          <p:cNvPr id="6" name="Picture 5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77E3CE46-9BC0-4471-87C8-9A7D0AAE87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1505" y="2169622"/>
            <a:ext cx="3947207" cy="2011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1357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1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Analysis</a:t>
            </a:r>
            <a:endParaRPr/>
          </a:p>
        </p:txBody>
      </p:sp>
      <p:sp>
        <p:nvSpPr>
          <p:cNvPr id="179" name="Google Shape;179;p21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en" sz="1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Over 13,000 songs</a:t>
            </a:r>
            <a:endParaRPr sz="1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175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 sz="1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75 different chord progressions for 3 chord</a:t>
            </a:r>
            <a:endParaRPr sz="1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175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 sz="1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253 different chord progressions for 4 chord</a:t>
            </a:r>
            <a:endParaRPr sz="1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175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 sz="1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818 different chord progressions for 5 chord</a:t>
            </a:r>
            <a:endParaRPr sz="1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175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 sz="1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 each of the top chord progressions, the area it is used most in a song is in the chorus</a:t>
            </a:r>
            <a:endParaRPr sz="1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175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 sz="1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13%( the highest percentage) of the progressions were 1,5,6 for 3 chord</a:t>
            </a:r>
          </a:p>
          <a:p>
            <a:pPr lvl="0" indent="-317500">
              <a:lnSpc>
                <a:spcPct val="120000"/>
              </a:lnSpc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 sz="1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Chords 2,3, and 7 and 5-part progressions show greater representation in “instrumental” songs/parts-of-songs than in chart-toppers or pop music at large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2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Analysis: Table 1.1: 3 Chord</a:t>
            </a:r>
            <a:endParaRPr dirty="0"/>
          </a:p>
        </p:txBody>
      </p:sp>
      <p:pic>
        <p:nvPicPr>
          <p:cNvPr id="186" name="Google Shape;18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3625" y="1499525"/>
            <a:ext cx="5302425" cy="323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3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Analysis: Table 1.2: 4 Chord</a:t>
            </a:r>
            <a:endParaRPr dirty="0"/>
          </a:p>
        </p:txBody>
      </p:sp>
      <p:pic>
        <p:nvPicPr>
          <p:cNvPr id="192" name="Google Shape;19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9525" y="1800200"/>
            <a:ext cx="6162500" cy="2752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4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Analysis: Table 1.3: 5 Chord</a:t>
            </a:r>
            <a:endParaRPr dirty="0"/>
          </a:p>
        </p:txBody>
      </p:sp>
      <p:pic>
        <p:nvPicPr>
          <p:cNvPr id="198" name="Google Shape;19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7974" y="1515650"/>
            <a:ext cx="5816125" cy="315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5"/>
          <p:cNvSpPr txBox="1">
            <a:spLocks noGrp="1"/>
          </p:cNvSpPr>
          <p:nvPr>
            <p:ph type="title"/>
          </p:nvPr>
        </p:nvSpPr>
        <p:spPr>
          <a:xfrm>
            <a:off x="431175" y="402200"/>
            <a:ext cx="3215700" cy="14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Analysis: Table 2</a:t>
            </a:r>
            <a:endParaRPr/>
          </a:p>
        </p:txBody>
      </p:sp>
      <p:pic>
        <p:nvPicPr>
          <p:cNvPr id="204" name="Google Shape;20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13989" y="1030542"/>
            <a:ext cx="5566276" cy="33662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6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2295900" cy="141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Analysis: Table 3</a:t>
            </a:r>
            <a:endParaRPr/>
          </a:p>
        </p:txBody>
      </p:sp>
      <p:pic>
        <p:nvPicPr>
          <p:cNvPr id="210" name="Google Shape;21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1750" y="476100"/>
            <a:ext cx="5956500" cy="358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7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Analysis: Table 4</a:t>
            </a:r>
            <a:endParaRPr/>
          </a:p>
        </p:txBody>
      </p:sp>
      <p:sp>
        <p:nvSpPr>
          <p:cNvPr id="216" name="Google Shape;216;p27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217" name="Google Shape;21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700" y="1843125"/>
            <a:ext cx="4114800" cy="274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38625" y="1843125"/>
            <a:ext cx="4114800" cy="274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8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Analysis: Table 5</a:t>
            </a:r>
            <a:endParaRPr/>
          </a:p>
        </p:txBody>
      </p:sp>
      <p:pic>
        <p:nvPicPr>
          <p:cNvPr id="225" name="Google Shape;22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4700" y="1843125"/>
            <a:ext cx="4114800" cy="274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BDFCDF-1914-B340-A5FB-1A84DFE58F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Analysis: Table 6.1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428A4D-864E-0B4B-AE27-CA5DAF00A5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F016FA-DB0F-5346-A8C9-4FF12EC3EE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633" y="1458703"/>
            <a:ext cx="8471204" cy="314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1255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Purpose: Identify the most popular Chord Progressions</a:t>
            </a:r>
            <a:endParaRPr/>
          </a:p>
        </p:txBody>
      </p:sp>
      <p:sp>
        <p:nvSpPr>
          <p:cNvPr id="135" name="Google Shape;135;p14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lang="en" sz="1500" dirty="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We are looking at the some of the more popular songs in history through different genres and seeing if there are specific chord progressions that are used in these songs</a:t>
            </a:r>
            <a:endParaRPr sz="1500" dirty="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lang="en" sz="1500" dirty="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Do people like to listen to a certain chord progression?</a:t>
            </a:r>
            <a:endParaRPr sz="1500" dirty="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lang="en" sz="1500" dirty="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Is there a certain part of a song that a popular chord progression shows up?</a:t>
            </a:r>
            <a:endParaRPr sz="1500" dirty="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lang="en" sz="1500" dirty="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Which chord progressions do we see the least in popular music?</a:t>
            </a:r>
            <a:endParaRPr sz="1500" dirty="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lang="en" sz="1500" dirty="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Is there a difference between popularity and listens of a song and how does chord progression factor in?</a:t>
            </a:r>
            <a:endParaRPr sz="1500" dirty="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238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500"/>
              <a:buFont typeface="Arial"/>
              <a:buChar char="●"/>
            </a:pPr>
            <a:r>
              <a:rPr lang="en" sz="1500" dirty="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Most popular chord progressions and genre by country?</a:t>
            </a:r>
            <a:endParaRPr sz="1500" dirty="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8AB410-DBCB-0C47-9E9A-E5D5F0F28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Analysis: Table 6.2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B66B06-7A88-CE46-BC76-DEC232817A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E073EE-71FA-544E-8BA7-8FDF63757D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566" y="1566042"/>
            <a:ext cx="8474867" cy="316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2642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5AD03E-957D-AC4A-840F-586152C4C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Analysis: Table 6.3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638F44-A5E9-9A44-8F68-B8F593C7F4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097" y="1502001"/>
            <a:ext cx="8439806" cy="3154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1572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C4CB3F-8079-9644-BF2C-79653A7D06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716" y="287875"/>
            <a:ext cx="8535056" cy="510236"/>
          </a:xfrm>
        </p:spPr>
        <p:txBody>
          <a:bodyPr/>
          <a:lstStyle/>
          <a:p>
            <a:r>
              <a:rPr lang="en-US" dirty="0"/>
              <a:t>Data Analysis: Song Section/Type Comparisons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4BB9912-D8B4-3042-8CD3-04EA4BD646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0244" y="942643"/>
            <a:ext cx="2085268" cy="395173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C75D080-5DBB-5942-BFFA-B7EDD8B41D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4529" y="970563"/>
            <a:ext cx="2378243" cy="389589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CD51A62-939A-A845-8AE9-389A1CF78A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2045" y="998481"/>
            <a:ext cx="2082484" cy="385714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07DD2AE-5808-2448-B663-40F437EB2E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6445" y="942643"/>
            <a:ext cx="2037267" cy="3912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8688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9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 Progression Examples</a:t>
            </a:r>
            <a:endParaRPr/>
          </a:p>
        </p:txBody>
      </p:sp>
      <p:sp>
        <p:nvSpPr>
          <p:cNvPr id="231" name="Google Shape;231;p29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dirty="0"/>
              <a:t>1,4,1 - </a:t>
            </a:r>
            <a:r>
              <a:rPr lang="en" sz="11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https://www.youtube.com/watch?v=MWTBxPudQig</a:t>
            </a:r>
            <a:endParaRPr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dirty="0"/>
              <a:t>1,4,5 - </a:t>
            </a:r>
            <a:r>
              <a:rPr lang="en" u="sng" dirty="0">
                <a:solidFill>
                  <a:schemeClr val="hlink"/>
                </a:solidFill>
                <a:hlinkClick r:id="rId4"/>
              </a:rPr>
              <a:t>https://youtu.be/lXcX5llJeko?t=39</a:t>
            </a:r>
            <a:endParaRPr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dirty="0"/>
              <a:t>1,5,4 - </a:t>
            </a:r>
            <a:r>
              <a:rPr lang="en" u="sng" dirty="0">
                <a:solidFill>
                  <a:schemeClr val="hlink"/>
                </a:solidFill>
                <a:hlinkClick r:id="rId5"/>
              </a:rPr>
              <a:t>https://youtu.be/E1mU6h4Xdxc?t=69</a:t>
            </a:r>
            <a:endParaRPr dirty="0"/>
          </a:p>
          <a:p>
            <a:pPr lvl="0"/>
            <a:r>
              <a:rPr lang="en-US" dirty="0"/>
              <a:t>1,5,6 - </a:t>
            </a:r>
            <a:r>
              <a:rPr lang="en-US" dirty="0">
                <a:hlinkClick r:id="rId6"/>
              </a:rPr>
              <a:t>https://youtu.be/ZoG5jJ3E8rg?t=11</a:t>
            </a:r>
            <a:r>
              <a:rPr lang="en-US" dirty="0"/>
              <a:t> </a:t>
            </a:r>
            <a:endParaRPr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dirty="0"/>
              <a:t>4,5,6 - </a:t>
            </a:r>
            <a:r>
              <a:rPr lang="en" u="sng" dirty="0">
                <a:solidFill>
                  <a:schemeClr val="hlink"/>
                </a:solidFill>
                <a:hlinkClick r:id="rId7"/>
              </a:rPr>
              <a:t>https://youtu.be/rYEDA3JcQqw?t=44</a:t>
            </a:r>
            <a:r>
              <a:rPr lang="en" dirty="0"/>
              <a:t> </a:t>
            </a:r>
            <a:endParaRPr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0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Popularity Top Ten Surprise</a:t>
            </a:r>
            <a:endParaRPr/>
          </a:p>
        </p:txBody>
      </p:sp>
      <p:pic>
        <p:nvPicPr>
          <p:cNvPr id="237" name="Google Shape;23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952600"/>
            <a:ext cx="8839200" cy="2441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1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Surprises</a:t>
            </a:r>
            <a:endParaRPr/>
          </a:p>
        </p:txBody>
      </p:sp>
      <p:sp>
        <p:nvSpPr>
          <p:cNvPr id="243" name="Google Shape;243;p31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404040"/>
              </a:buClr>
              <a:buSzPts val="1500"/>
              <a:buFont typeface="Arial"/>
              <a:buChar char="●"/>
            </a:pPr>
            <a:r>
              <a:rPr lang="en" sz="1500" dirty="0" err="1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HookTheory</a:t>
            </a:r>
            <a:r>
              <a:rPr lang="en" sz="1500" dirty="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 had a good amount of Japanese songs, as we thought it would be very westernized</a:t>
            </a:r>
            <a:endParaRPr sz="1500" dirty="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238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500"/>
              <a:buFont typeface="Arial"/>
              <a:buChar char="●"/>
            </a:pPr>
            <a:r>
              <a:rPr lang="en" sz="1500" dirty="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The most listened to song, based on data from </a:t>
            </a:r>
            <a:r>
              <a:rPr lang="en" sz="1500" dirty="0" err="1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Last.FM</a:t>
            </a:r>
            <a:r>
              <a:rPr lang="en" sz="1500" dirty="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 was “Smells Like Teen Spirit” by Nirvana(2,108,507) and “</a:t>
            </a:r>
            <a:r>
              <a:rPr lang="en" sz="1500" dirty="0" err="1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Mr.Brightside</a:t>
            </a:r>
            <a:r>
              <a:rPr lang="en" sz="1500" dirty="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” by the Killers(2,025,975)</a:t>
            </a:r>
            <a:endParaRPr sz="1500" dirty="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238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500"/>
              <a:buFont typeface="Arial"/>
              <a:buChar char="●"/>
            </a:pPr>
            <a:r>
              <a:rPr lang="en" sz="1500" dirty="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Using Spotify’s popularity algorithm, the most popular songs were “All of Me” by John Legend(87) and “Photograph” by Ed Sheeran(86)</a:t>
            </a:r>
            <a:endParaRPr sz="1500" dirty="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238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500"/>
              <a:buFont typeface="Arial"/>
              <a:buChar char="●"/>
            </a:pPr>
            <a:r>
              <a:rPr lang="en" sz="1500" dirty="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Chord Progression 1,5,6 was overwhelming the most used in 3 chord, but not the same differentials in 4 and 5 chord</a:t>
            </a:r>
            <a:endParaRPr sz="1500" dirty="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238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500"/>
              <a:buFont typeface="Arial"/>
              <a:buChar char="●"/>
            </a:pPr>
            <a:r>
              <a:rPr lang="en" sz="1500" dirty="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There were many more variations on 5 chord than on 3 and 4 chord</a:t>
            </a:r>
            <a:endParaRPr sz="1500" dirty="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600"/>
              </a:spcBef>
              <a:spcAft>
                <a:spcPts val="16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2"/>
          <p:cNvSpPr txBox="1">
            <a:spLocks noGrp="1"/>
          </p:cNvSpPr>
          <p:nvPr>
            <p:ph type="title"/>
          </p:nvPr>
        </p:nvSpPr>
        <p:spPr>
          <a:xfrm>
            <a:off x="819150" y="68435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Challenges</a:t>
            </a:r>
            <a:endParaRPr/>
          </a:p>
        </p:txBody>
      </p:sp>
      <p:sp>
        <p:nvSpPr>
          <p:cNvPr id="249" name="Google Shape;249;p32"/>
          <p:cNvSpPr txBox="1">
            <a:spLocks noGrp="1"/>
          </p:cNvSpPr>
          <p:nvPr>
            <p:ph type="body" idx="1"/>
          </p:nvPr>
        </p:nvSpPr>
        <p:spPr>
          <a:xfrm>
            <a:off x="819150" y="1638950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●"/>
            </a:pPr>
            <a:r>
              <a:rPr lang="en" sz="1500">
                <a:latin typeface="Arial"/>
                <a:ea typeface="Arial"/>
                <a:cs typeface="Arial"/>
                <a:sym typeface="Arial"/>
              </a:rPr>
              <a:t>The data from HookTheory was our anchor, but it was not as robust as Spotify or Last.FM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●"/>
            </a:pPr>
            <a:r>
              <a:rPr lang="en" sz="1500">
                <a:latin typeface="Arial"/>
                <a:ea typeface="Arial"/>
                <a:cs typeface="Arial"/>
                <a:sym typeface="Arial"/>
              </a:rPr>
              <a:t>HookTheory was more of a “Greatest All Time” list whereas Spotify and Last.FM were more recent hits, though they did have all the songs in HookTheory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●"/>
            </a:pPr>
            <a:r>
              <a:rPr lang="en" sz="1500">
                <a:latin typeface="Arial"/>
                <a:ea typeface="Arial"/>
                <a:cs typeface="Arial"/>
                <a:sym typeface="Arial"/>
              </a:rPr>
              <a:t>Last.FM does not have a genre category, so we had to use getTags, which gave more than just genre, so that had to be cleaned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●"/>
            </a:pPr>
            <a:r>
              <a:rPr lang="en" sz="1500">
                <a:latin typeface="Arial"/>
                <a:ea typeface="Arial"/>
                <a:cs typeface="Arial"/>
                <a:sym typeface="Arial"/>
              </a:rPr>
              <a:t>Converting the roman numerals to lowercase when appropriate to constitute minor chords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●"/>
            </a:pPr>
            <a:r>
              <a:rPr lang="en" sz="1500">
                <a:latin typeface="Arial"/>
                <a:ea typeface="Arial"/>
                <a:cs typeface="Arial"/>
                <a:sym typeface="Arial"/>
              </a:rPr>
              <a:t>Dealing with duplicates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●"/>
            </a:pPr>
            <a:r>
              <a:rPr lang="en" sz="1500">
                <a:latin typeface="Arial"/>
                <a:ea typeface="Arial"/>
                <a:cs typeface="Arial"/>
                <a:sym typeface="Arial"/>
              </a:rPr>
              <a:t>What metric to use for scaling chord progressions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●"/>
            </a:pPr>
            <a:r>
              <a:rPr lang="en" sz="1500">
                <a:latin typeface="Arial"/>
                <a:ea typeface="Arial"/>
                <a:cs typeface="Arial"/>
                <a:sym typeface="Arial"/>
              </a:rPr>
              <a:t>Getting song data by country proved difficult, especially trying to merge</a:t>
            </a:r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3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Unanswered Questions</a:t>
            </a:r>
            <a:endParaRPr/>
          </a:p>
        </p:txBody>
      </p:sp>
      <p:sp>
        <p:nvSpPr>
          <p:cNvPr id="255" name="Google Shape;255;p33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●"/>
            </a:pPr>
            <a:r>
              <a:rPr lang="en" sz="1500" dirty="0">
                <a:latin typeface="Arial"/>
                <a:ea typeface="Arial"/>
                <a:cs typeface="Arial"/>
                <a:sym typeface="Arial"/>
              </a:rPr>
              <a:t>What are the most popular chord progressions by country?</a:t>
            </a:r>
            <a:endParaRPr sz="15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●"/>
            </a:pPr>
            <a:r>
              <a:rPr lang="en" sz="1500" dirty="0">
                <a:latin typeface="Arial"/>
                <a:ea typeface="Arial"/>
                <a:cs typeface="Arial"/>
                <a:sym typeface="Arial"/>
              </a:rPr>
              <a:t>What are the most popular genres by country?</a:t>
            </a:r>
            <a:endParaRPr sz="15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●"/>
            </a:pPr>
            <a:r>
              <a:rPr lang="en" sz="1500" dirty="0">
                <a:latin typeface="Arial"/>
                <a:ea typeface="Arial"/>
                <a:cs typeface="Arial"/>
                <a:sym typeface="Arial"/>
              </a:rPr>
              <a:t>Do we see artists using the more popular chord progressions within the same song?</a:t>
            </a: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●"/>
            </a:pPr>
            <a:r>
              <a:rPr lang="en" sz="1500" dirty="0">
                <a:latin typeface="Arial"/>
                <a:ea typeface="Arial"/>
                <a:cs typeface="Arial"/>
                <a:sym typeface="Arial"/>
              </a:rPr>
              <a:t>What is it about chords 1, 4, 5, and 6 that lends them so well to pop music.</a:t>
            </a:r>
            <a:endParaRPr sz="15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●"/>
            </a:pPr>
            <a:r>
              <a:rPr lang="en" sz="1500" dirty="0">
                <a:latin typeface="Arial"/>
                <a:ea typeface="Arial"/>
                <a:cs typeface="Arial"/>
                <a:sym typeface="Arial"/>
              </a:rPr>
              <a:t>Do artists try to release singles or album teases with certain popular chord progressions to boost anticipation and gain notoriety?</a:t>
            </a:r>
            <a:endParaRPr sz="1500" dirty="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Google Shape;26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0578" y="1209300"/>
            <a:ext cx="5422392" cy="27249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24600" y="1296875"/>
            <a:ext cx="2792375" cy="2556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5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Musical Chord Progression</a:t>
            </a:r>
            <a:endParaRPr/>
          </a:p>
        </p:txBody>
      </p:sp>
      <p:sp>
        <p:nvSpPr>
          <p:cNvPr id="141" name="Google Shape;141;p15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lang="en" sz="14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A series of chords played in a sequence. Each chord is a harmonic function within a key, which means to compare the chord to the tonic of the key</a:t>
            </a:r>
            <a:endParaRPr sz="140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175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en" sz="14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Chord progressions help to establish a harmonic path for the melody to surf on top of</a:t>
            </a:r>
            <a:endParaRPr sz="140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175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en" sz="14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Chord progressions are the foundations for some music styles such as Rock, Jazz, and Blues</a:t>
            </a:r>
            <a:endParaRPr sz="140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en" sz="14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In pop music, chord progressions may unfold over a line of lyrics then loop back; whereas in jazz a chord progression may never loop in a song. We will see examples of this later on</a:t>
            </a:r>
            <a:endParaRPr sz="140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6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Different Types of Chord Progressions</a:t>
            </a:r>
            <a:endParaRPr/>
          </a:p>
        </p:txBody>
      </p:sp>
      <p:pic>
        <p:nvPicPr>
          <p:cNvPr id="148" name="Google Shape;14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4397" y="1683126"/>
            <a:ext cx="4572000" cy="29260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7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Predictions</a:t>
            </a:r>
            <a:endParaRPr/>
          </a:p>
        </p:txBody>
      </p:sp>
      <p:sp>
        <p:nvSpPr>
          <p:cNvPr id="154" name="Google Shape;154;p17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lang="en" sz="1400">
                <a:solidFill>
                  <a:srgbClr val="81AA95"/>
                </a:solidFill>
                <a:latin typeface="Arial"/>
                <a:ea typeface="Arial"/>
                <a:cs typeface="Arial"/>
                <a:sym typeface="Arial"/>
              </a:rPr>
              <a:t>I V VI IV</a:t>
            </a:r>
            <a:r>
              <a:rPr lang="en" sz="15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 will be the most popular chord progression because it makes up many popular songs over the last 50 years</a:t>
            </a:r>
            <a:endParaRPr sz="150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238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500"/>
              <a:buFont typeface="Arial"/>
              <a:buChar char="●"/>
            </a:pPr>
            <a:r>
              <a:rPr lang="en" sz="15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Chord progression popularity will differ by country and so will genre</a:t>
            </a:r>
            <a:endParaRPr sz="150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238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500"/>
              <a:buFont typeface="Arial"/>
              <a:buChar char="●"/>
            </a:pPr>
            <a:r>
              <a:rPr lang="en" sz="15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Artists do release certain songs based off of chord progression that they produce to try to predict which will be the most popular</a:t>
            </a:r>
            <a:endParaRPr sz="150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8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Application Programming Interfaces</a:t>
            </a:r>
            <a:endParaRPr/>
          </a:p>
        </p:txBody>
      </p:sp>
      <p:sp>
        <p:nvSpPr>
          <p:cNvPr id="160" name="Google Shape;160;p18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404040"/>
              </a:buClr>
              <a:buSzPts val="2400"/>
              <a:buFont typeface="Arial"/>
              <a:buChar char="●"/>
            </a:pPr>
            <a:r>
              <a:rPr lang="en" sz="2400" dirty="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Spotify’s API</a:t>
            </a:r>
          </a:p>
          <a:p>
            <a:pPr lvl="1" indent="-381000">
              <a:lnSpc>
                <a:spcPct val="120000"/>
              </a:lnSpc>
              <a:spcBef>
                <a:spcPts val="600"/>
              </a:spcBef>
              <a:buClr>
                <a:srgbClr val="404040"/>
              </a:buClr>
              <a:buSzPts val="2400"/>
              <a:buFont typeface="Arial"/>
              <a:buChar char="●"/>
            </a:pPr>
            <a:r>
              <a:rPr lang="en-US" sz="2200" dirty="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S</a:t>
            </a:r>
            <a:r>
              <a:rPr lang="en" sz="2200" dirty="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potipy li</a:t>
            </a:r>
            <a:r>
              <a:rPr lang="en-US" sz="2200" dirty="0" err="1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brary</a:t>
            </a:r>
            <a:r>
              <a:rPr lang="en-US" sz="2200" dirty="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2200" dirty="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810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2400"/>
              <a:buFont typeface="Arial"/>
              <a:buChar char="●"/>
            </a:pPr>
            <a:r>
              <a:rPr lang="en" sz="2400" dirty="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Last.FM</a:t>
            </a:r>
          </a:p>
          <a:p>
            <a:pPr lvl="1" indent="-381000">
              <a:lnSpc>
                <a:spcPct val="120000"/>
              </a:lnSpc>
              <a:spcBef>
                <a:spcPts val="0"/>
              </a:spcBef>
              <a:buClr>
                <a:srgbClr val="404040"/>
              </a:buClr>
              <a:buSzPts val="2400"/>
              <a:buFont typeface="Arial"/>
              <a:buChar char="●"/>
            </a:pPr>
            <a:r>
              <a:rPr lang="en-US" sz="2200" dirty="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en" sz="2200" dirty="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yl</a:t>
            </a:r>
            <a:r>
              <a:rPr lang="en-US" sz="2200" dirty="0" err="1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ast</a:t>
            </a:r>
            <a:r>
              <a:rPr lang="en-US" sz="2200" dirty="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 library</a:t>
            </a:r>
            <a:endParaRPr sz="2200" dirty="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2400"/>
              <a:buFont typeface="Arial"/>
              <a:buChar char="●"/>
            </a:pPr>
            <a:r>
              <a:rPr lang="en" sz="2400" dirty="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HookTheory</a:t>
            </a:r>
            <a:endParaRPr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9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Exploration</a:t>
            </a:r>
            <a:endParaRPr/>
          </a:p>
        </p:txBody>
      </p:sp>
      <p:sp>
        <p:nvSpPr>
          <p:cNvPr id="166" name="Google Shape;166;p19"/>
          <p:cNvSpPr txBox="1">
            <a:spLocks noGrp="1"/>
          </p:cNvSpPr>
          <p:nvPr>
            <p:ph type="body" idx="1"/>
          </p:nvPr>
        </p:nvSpPr>
        <p:spPr>
          <a:xfrm>
            <a:off x="819150" y="1537450"/>
            <a:ext cx="7505700" cy="290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lang="en" sz="1200" dirty="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Spotify</a:t>
            </a:r>
            <a:endParaRPr sz="1200" dirty="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○"/>
            </a:pPr>
            <a:r>
              <a:rPr lang="en" sz="1200" dirty="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Top 200 list by Country</a:t>
            </a:r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○"/>
            </a:pPr>
            <a:r>
              <a:rPr lang="en" sz="1200" dirty="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Popularity Metric</a:t>
            </a:r>
            <a:endParaRPr sz="1200" dirty="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○"/>
            </a:pPr>
            <a:r>
              <a:rPr lang="en" sz="1200" dirty="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Release Date</a:t>
            </a:r>
            <a:endParaRPr sz="1200" dirty="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●"/>
            </a:pPr>
            <a:r>
              <a:rPr lang="en" sz="1200" dirty="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Last.fm</a:t>
            </a:r>
            <a:endParaRPr sz="1200" dirty="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○"/>
            </a:pPr>
            <a:r>
              <a:rPr lang="en" sz="1200" dirty="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Track.getInfo</a:t>
            </a:r>
            <a:endParaRPr sz="1200" dirty="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○"/>
            </a:pPr>
            <a:r>
              <a:rPr lang="en" sz="1200" dirty="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topTags</a:t>
            </a:r>
            <a:endParaRPr sz="1200" dirty="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○"/>
            </a:pPr>
            <a:r>
              <a:rPr lang="en" sz="1200" dirty="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Search</a:t>
            </a:r>
            <a:endParaRPr sz="1200" dirty="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●"/>
            </a:pPr>
            <a:r>
              <a:rPr lang="en" sz="1200" dirty="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HookTheory</a:t>
            </a:r>
            <a:endParaRPr sz="1200" dirty="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200"/>
              <a:buFont typeface="Arial"/>
              <a:buChar char="○"/>
            </a:pPr>
            <a:r>
              <a:rPr lang="en" sz="1200" dirty="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Trend/songs</a:t>
            </a:r>
            <a:endParaRPr sz="12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0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Query Examples</a:t>
            </a:r>
            <a:endParaRPr/>
          </a:p>
        </p:txBody>
      </p:sp>
      <p:sp>
        <p:nvSpPr>
          <p:cNvPr id="172" name="Google Shape;172;p20"/>
          <p:cNvSpPr txBox="1">
            <a:spLocks noGrp="1"/>
          </p:cNvSpPr>
          <p:nvPr>
            <p:ph type="body" idx="1"/>
          </p:nvPr>
        </p:nvSpPr>
        <p:spPr>
          <a:xfrm>
            <a:off x="819150" y="1585175"/>
            <a:ext cx="3226800" cy="285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https://github.com/jhamer90811/chord_progression_assistant/blob/master/main.py</a:t>
            </a:r>
            <a:endParaRPr sz="150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50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73" name="Google Shape;173;p20"/>
          <p:cNvPicPr preferRelativeResize="0"/>
          <p:nvPr/>
        </p:nvPicPr>
        <p:blipFill rotWithShape="1">
          <a:blip r:embed="rId4">
            <a:alphaModFix/>
          </a:blip>
          <a:srcRect r="17884"/>
          <a:stretch/>
        </p:blipFill>
        <p:spPr>
          <a:xfrm>
            <a:off x="4045950" y="556535"/>
            <a:ext cx="4788876" cy="38077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6503C-A75D-41F1-8A9B-F32DA79CD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Last.FM Example Call</a:t>
            </a:r>
          </a:p>
        </p:txBody>
      </p:sp>
      <p:pic>
        <p:nvPicPr>
          <p:cNvPr id="4" name="Picture 3" descr="A close up of a screen&#10;&#10;Description automatically generated">
            <a:extLst>
              <a:ext uri="{FF2B5EF4-FFF2-40B4-BE49-F238E27FC236}">
                <a16:creationId xmlns:a16="http://schemas.microsoft.com/office/drawing/2014/main" id="{A932C71D-68B3-49EB-AF54-1C428CCE21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5446" y="2202447"/>
            <a:ext cx="6641226" cy="1645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418303"/>
      </p:ext>
    </p:extLst>
  </p:cSld>
  <p:clrMapOvr>
    <a:masterClrMapping/>
  </p:clrMapOvr>
</p:sld>
</file>

<file path=ppt/theme/theme1.xml><?xml version="1.0" encoding="utf-8"?>
<a:theme xmlns:a="http://schemas.openxmlformats.org/drawingml/2006/main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TM04033937[[fn=Vapor Trail]]</Template>
  <TotalTime>150</TotalTime>
  <Words>907</Words>
  <Application>Microsoft Office PowerPoint</Application>
  <PresentationFormat>On-screen Show (16:9)</PresentationFormat>
  <Paragraphs>90</Paragraphs>
  <Slides>28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Nunito</vt:lpstr>
      <vt:lpstr>Calibri</vt:lpstr>
      <vt:lpstr>Arial</vt:lpstr>
      <vt:lpstr>Shift</vt:lpstr>
      <vt:lpstr>Musical Chord Progression Analysis </vt:lpstr>
      <vt:lpstr>Purpose: Identify the most popular Chord Progressions</vt:lpstr>
      <vt:lpstr>Musical Chord Progression</vt:lpstr>
      <vt:lpstr>Different Types of Chord Progressions</vt:lpstr>
      <vt:lpstr>Our Predictions</vt:lpstr>
      <vt:lpstr>Application Programming Interfaces</vt:lpstr>
      <vt:lpstr>Data Exploration</vt:lpstr>
      <vt:lpstr>Query Examples</vt:lpstr>
      <vt:lpstr>Last.FM Example Call</vt:lpstr>
      <vt:lpstr>Spotify Search Call</vt:lpstr>
      <vt:lpstr>Data Analysis</vt:lpstr>
      <vt:lpstr>Data Analysis: Table 1.1: 3 Chord</vt:lpstr>
      <vt:lpstr>Data Analysis: Table 1.2: 4 Chord</vt:lpstr>
      <vt:lpstr>Data Analysis: Table 1.3: 5 Chord</vt:lpstr>
      <vt:lpstr>Data Analysis: Table 2</vt:lpstr>
      <vt:lpstr>Data Analysis: Table 3</vt:lpstr>
      <vt:lpstr>Data Analysis: Table 4</vt:lpstr>
      <vt:lpstr>Data Analysis: Table 5</vt:lpstr>
      <vt:lpstr>Data Analysis: Table 6.1</vt:lpstr>
      <vt:lpstr>Data Analysis: Table 6.2</vt:lpstr>
      <vt:lpstr>Data Analysis: Table 6.3</vt:lpstr>
      <vt:lpstr>Data Analysis: Song Section/Type Comparisons</vt:lpstr>
      <vt:lpstr>Top Progression Examples</vt:lpstr>
      <vt:lpstr>Popularity Top Ten Surprise</vt:lpstr>
      <vt:lpstr>Data Surprises</vt:lpstr>
      <vt:lpstr>Challenges</vt:lpstr>
      <vt:lpstr>Unanswered Questions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Musical Chord Progression Analysis </dc:title>
  <dc:creator>Thomas Burless</dc:creator>
  <cp:lastModifiedBy>Thomas Burless</cp:lastModifiedBy>
  <cp:revision>10</cp:revision>
  <dcterms:modified xsi:type="dcterms:W3CDTF">2019-11-02T14:59:21Z</dcterms:modified>
</cp:coreProperties>
</file>